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vsegpt.ru/v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650725" y="1434750"/>
            <a:ext cx="3640200" cy="1334700"/>
          </a:xfrm>
          <a:prstGeom prst="wedgeRoundRectCallout">
            <a:avLst>
              <a:gd name="adj1" fmla="val 62552"/>
              <a:gd name="adj2" fmla="val 125647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Сделать интеграцию с </a:t>
            </a:r>
            <a:r>
              <a:rPr lang="en-US" sz="18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Gigachat</a:t>
            </a:r>
            <a:r>
              <a:rPr lang="en-US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US" sz="18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GigaChain</a:t>
            </a:r>
            <a:r>
              <a:rPr lang="en-US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) 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 </a:t>
            </a:r>
            <a:r>
              <a:rPr lang="en-US" sz="18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YandexGPT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14;p30"/>
          <p:cNvSpPr/>
          <p:nvPr/>
        </p:nvSpPr>
        <p:spPr>
          <a:xfrm>
            <a:off x="745480" y="3969865"/>
            <a:ext cx="3640200" cy="1334700"/>
          </a:xfrm>
          <a:prstGeom prst="wedgeRoundRectCallout">
            <a:avLst>
              <a:gd name="adj1" fmla="val 77769"/>
              <a:gd name="adj2" fmla="val 38034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Добавить </a:t>
            </a:r>
            <a:r>
              <a:rPr lang="ru-RU" sz="18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вординги</a:t>
            </a: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и оговорки, добавить разные виды страхования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14;p30"/>
          <p:cNvSpPr/>
          <p:nvPr/>
        </p:nvSpPr>
        <p:spPr>
          <a:xfrm>
            <a:off x="6475815" y="1434750"/>
            <a:ext cx="3640200" cy="1334700"/>
          </a:xfrm>
          <a:prstGeom prst="wedgeRoundRectCallout">
            <a:avLst>
              <a:gd name="adj1" fmla="val -76088"/>
              <a:gd name="adj2" fmla="val 122353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Добавить интеграцию с </a:t>
            </a:r>
            <a:r>
              <a:rPr lang="ru-RU" sz="1800" dirty="0" err="1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Битрикс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314;p30"/>
          <p:cNvSpPr/>
          <p:nvPr/>
        </p:nvSpPr>
        <p:spPr>
          <a:xfrm>
            <a:off x="6652801" y="3715044"/>
            <a:ext cx="3640200" cy="1334700"/>
          </a:xfrm>
          <a:prstGeom prst="wedgeRoundRectCallout">
            <a:avLst>
              <a:gd name="adj1" fmla="val -80677"/>
              <a:gd name="adj2" fmla="val 182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Добавить шаблона для разных запросов, добавить </a:t>
            </a:r>
            <a:r>
              <a:rPr lang="en-US" sz="18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RAG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88;p23"/>
          <p:cNvSpPr txBox="1">
            <a:spLocks/>
          </p:cNvSpPr>
          <p:nvPr/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40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Мерзликин Е.А.</a:t>
            </a:r>
            <a:endParaRPr lang="ru-RU" sz="24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9;p23"/>
          <p:cNvSpPr txBox="1">
            <a:spLocks/>
          </p:cNvSpPr>
          <p:nvPr/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Андеррайтер</a:t>
            </a:r>
            <a:endParaRPr lang="ru-RU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90;p23"/>
          <p:cNvSpPr txBox="1">
            <a:spLocks/>
          </p:cNvSpPr>
          <p:nvPr/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ПАО Группа Ренессанс Страхование</a:t>
            </a:r>
            <a:endParaRPr lang="ru-RU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" r="524"/>
          <a:stretch>
            <a:fillRect/>
          </a:stretch>
        </p:blipFill>
        <p:spPr>
          <a:xfrm>
            <a:off x="3515946" y="5130067"/>
            <a:ext cx="1300163" cy="1373188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721" y="2703926"/>
            <a:ext cx="12191279" cy="138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Автоматизированный анализ условий страхования на базе LLM и </a:t>
            </a:r>
            <a:r>
              <a:rPr lang="ru-RU" sz="3600" dirty="0" err="1">
                <a:latin typeface="Roboto"/>
                <a:ea typeface="Roboto"/>
                <a:cs typeface="Roboto"/>
                <a:sym typeface="Roboto"/>
              </a:rPr>
              <a:t>LangChain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Мерзликин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Е.А.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Андеррайтер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ПАО Группа Ренессанс Страхование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" r="524"/>
          <a:stretch>
            <a:fillRect/>
          </a:stretch>
        </p:blipFill>
        <p:spPr>
          <a:xfrm>
            <a:off x="3515946" y="5130067"/>
            <a:ext cx="1300163" cy="13731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200" name="Google Shape;200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5" name="Google Shape;215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9032" y="2074123"/>
            <a:ext cx="6189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b="1" dirty="0"/>
              <a:t>Автоматизировать анализ </a:t>
            </a:r>
            <a:r>
              <a:rPr lang="ru-RU" sz="1600" b="1" dirty="0" smtClean="0"/>
              <a:t>и проверку нетиповых условий </a:t>
            </a:r>
            <a:r>
              <a:rPr lang="ru-RU" sz="1600" b="1" dirty="0"/>
              <a:t>договора </a:t>
            </a:r>
            <a:r>
              <a:rPr lang="ru-RU" sz="1600" b="1" dirty="0" smtClean="0"/>
              <a:t>страхования</a:t>
            </a:r>
            <a:endParaRPr lang="ru-RU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446585" y="3675466"/>
            <a:ext cx="6189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b="1" dirty="0" smtClean="0"/>
              <a:t>Сократить </a:t>
            </a:r>
            <a:r>
              <a:rPr lang="ru-RU" sz="1600" b="1" dirty="0"/>
              <a:t>ручной труд андеррайтера при </a:t>
            </a:r>
            <a:r>
              <a:rPr lang="ru-RU" sz="1600" b="1" dirty="0" smtClean="0"/>
              <a:t>анализе и проверке нетиповых договоров страхования</a:t>
            </a:r>
            <a:endParaRPr lang="ru-RU" sz="1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446585" y="5372657"/>
            <a:ext cx="6189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b="1" dirty="0" smtClean="0"/>
              <a:t>Сократить количество ошибок</a:t>
            </a:r>
            <a:r>
              <a:rPr lang="en-US" sz="1600" b="1" dirty="0" smtClean="0"/>
              <a:t> </a:t>
            </a:r>
            <a:r>
              <a:rPr lang="ru-RU" sz="1600" b="1" dirty="0" smtClean="0"/>
              <a:t>(вторая пара глаз), повысить </a:t>
            </a:r>
            <a:r>
              <a:rPr lang="en-US" sz="1600" b="1" dirty="0" smtClean="0"/>
              <a:t>SLA</a:t>
            </a:r>
            <a:r>
              <a:rPr lang="ru-RU" sz="1600" b="1" dirty="0" smtClean="0"/>
              <a:t> (скорость ответа)</a:t>
            </a:r>
            <a:endParaRPr lang="ru-RU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8832" y="441879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3839216" y="4523481"/>
            <a:ext cx="5231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dirty="0" smtClean="0"/>
              <a:t>Конвертация из </a:t>
            </a:r>
            <a:r>
              <a:rPr lang="en-US" sz="1600" dirty="0" smtClean="0"/>
              <a:t>word </a:t>
            </a:r>
            <a:r>
              <a:rPr lang="ru-RU" sz="1600" dirty="0" smtClean="0"/>
              <a:t>в </a:t>
            </a:r>
            <a:r>
              <a:rPr lang="en-US" sz="1600" dirty="0" smtClean="0"/>
              <a:t>markdown </a:t>
            </a:r>
            <a:r>
              <a:rPr lang="ru-RU" sz="1600" dirty="0" smtClean="0"/>
              <a:t>с сохранением структуры и ссылок</a:t>
            </a:r>
            <a:endParaRPr lang="ru-RU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816916" y="3548309"/>
            <a:ext cx="519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600" dirty="0" smtClean="0"/>
              <a:t>Тестировал разные </a:t>
            </a:r>
            <a:r>
              <a:rPr lang="en-US" sz="1600" dirty="0" smtClean="0"/>
              <a:t>LLM </a:t>
            </a:r>
            <a:r>
              <a:rPr lang="ru-RU" sz="1600" dirty="0" smtClean="0"/>
              <a:t>через </a:t>
            </a:r>
            <a:r>
              <a:rPr lang="en-US" sz="1600" dirty="0" smtClean="0"/>
              <a:t>API (vsegpt.ru), </a:t>
            </a:r>
            <a:r>
              <a:rPr lang="ru-RU" sz="1600" dirty="0" smtClean="0"/>
              <a:t>лучше всего модель </a:t>
            </a:r>
            <a:r>
              <a:rPr lang="en-US" sz="1600" dirty="0" smtClean="0"/>
              <a:t>Gemini 2.5 Flash (1</a:t>
            </a:r>
            <a:r>
              <a:rPr lang="ru-RU" sz="1600" dirty="0" smtClean="0"/>
              <a:t>млн </a:t>
            </a:r>
            <a:r>
              <a:rPr lang="ru-RU" sz="1600" dirty="0" err="1" smtClean="0"/>
              <a:t>токенов</a:t>
            </a:r>
            <a:r>
              <a:rPr lang="ru-RU" sz="1600" dirty="0" smtClean="0"/>
              <a:t>)</a:t>
            </a:r>
            <a:endParaRPr lang="ru-RU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839215" y="2748642"/>
            <a:ext cx="5231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LLM </a:t>
            </a:r>
            <a:r>
              <a:rPr lang="ru-RU" sz="1600" dirty="0" smtClean="0"/>
              <a:t>через </a:t>
            </a:r>
            <a:r>
              <a:rPr lang="en-US" sz="1600" dirty="0" smtClean="0"/>
              <a:t>API: vsegpt.ru, </a:t>
            </a:r>
            <a:r>
              <a:rPr lang="ru-RU" sz="1600" dirty="0" smtClean="0"/>
              <a:t>совместим с </a:t>
            </a:r>
            <a:r>
              <a:rPr lang="en-US" sz="1600" dirty="0" err="1" smtClean="0"/>
              <a:t>OpenAI</a:t>
            </a:r>
            <a:r>
              <a:rPr lang="ru-RU" sz="1600" dirty="0" smtClean="0"/>
              <a:t> </a:t>
            </a:r>
            <a:r>
              <a:rPr lang="en-US" sz="1600" dirty="0" smtClean="0"/>
              <a:t>API</a:t>
            </a:r>
            <a:endParaRPr lang="ru-RU" sz="1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27460" y="5669388"/>
            <a:ext cx="49751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Общая длительность проекта: </a:t>
            </a:r>
            <a:r>
              <a:rPr lang="ru-RU" sz="1600" b="1" dirty="0"/>
              <a:t>3–4 недели</a:t>
            </a:r>
            <a:endParaRPr lang="ru-RU" sz="1600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3927460" y="4718623"/>
            <a:ext cx="49751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3839216" y="1792521"/>
            <a:ext cx="5231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Web UI </a:t>
            </a:r>
            <a:r>
              <a:rPr lang="ru-RU" sz="1600" dirty="0" smtClean="0"/>
              <a:t>через </a:t>
            </a:r>
            <a:r>
              <a:rPr lang="en-US" sz="1600" dirty="0" err="1" smtClean="0"/>
              <a:t>Streamlit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3722662" y="1749987"/>
            <a:ext cx="5231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Python </a:t>
            </a:r>
            <a:r>
              <a:rPr lang="en-US" sz="1600" i="1" dirty="0" smtClean="0"/>
              <a:t>3.13</a:t>
            </a:r>
            <a:endParaRPr lang="ru-RU" sz="16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3826086" y="4716877"/>
            <a:ext cx="5231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Streamlit</a:t>
            </a:r>
            <a:r>
              <a:rPr lang="en-US" sz="1600" dirty="0" smtClean="0"/>
              <a:t> </a:t>
            </a:r>
            <a:r>
              <a:rPr lang="ru-RU" sz="1600" i="1" dirty="0" smtClean="0"/>
              <a:t>1.45.0</a:t>
            </a:r>
            <a:endParaRPr lang="ru-RU" sz="16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3751426" y="3575079"/>
            <a:ext cx="5231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API</a:t>
            </a:r>
            <a:r>
              <a:rPr lang="en-US" sz="1600" dirty="0"/>
              <a:t>: https://api.vsegpt.ru/v1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LLM</a:t>
            </a:r>
            <a:r>
              <a:rPr lang="en-US" sz="1600" dirty="0"/>
              <a:t>: vis-google/gemini-2.5-flash-pre-05-20</a:t>
            </a:r>
            <a:endParaRPr lang="ru-RU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22661" y="5637975"/>
            <a:ext cx="5231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Pandoc</a:t>
            </a:r>
            <a:r>
              <a:rPr lang="en-US" sz="1600" dirty="0" smtClean="0"/>
              <a:t> </a:t>
            </a:r>
            <a:r>
              <a:rPr lang="ru-RU" sz="1600" i="1" dirty="0"/>
              <a:t>3.7.0.1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766458" y="2764179"/>
            <a:ext cx="18020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err="1" smtClean="0"/>
              <a:t>LangChain</a:t>
            </a:r>
            <a:r>
              <a:rPr lang="en-US" sz="1600" dirty="0" smtClean="0"/>
              <a:t> </a:t>
            </a:r>
            <a:r>
              <a:rPr lang="en-US" sz="1600" i="1" dirty="0"/>
              <a:t>0.3.14</a:t>
            </a:r>
            <a:endParaRPr lang="ru-RU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Скрины основных экранов приложения и действий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1800" i="1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</a:rPr>
              <a:t>Ссылка на репозиторий с исходными кодами или просто удачные кусочки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1961" y="1743748"/>
            <a:ext cx="3896294" cy="58477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800" b="1" dirty="0" smtClean="0"/>
              <a:t>Загрузка документа</a:t>
            </a:r>
            <a:r>
              <a:rPr lang="en-US" sz="1800" b="1" dirty="0" smtClean="0"/>
              <a:t> </a:t>
            </a:r>
          </a:p>
          <a:p>
            <a:pPr algn="ctr"/>
            <a:r>
              <a:rPr lang="ru-RU" i="1" dirty="0" smtClean="0"/>
              <a:t>Формат: </a:t>
            </a:r>
            <a:r>
              <a:rPr lang="en-US" i="1" dirty="0" err="1" smtClean="0"/>
              <a:t>docx</a:t>
            </a:r>
            <a:r>
              <a:rPr lang="ru-RU" i="1" dirty="0" smtClean="0"/>
              <a:t>, </a:t>
            </a:r>
            <a:r>
              <a:rPr lang="en-US" i="1" dirty="0" smtClean="0"/>
              <a:t>doc, pdf</a:t>
            </a:r>
            <a:endParaRPr lang="ru-RU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1961" y="2930697"/>
            <a:ext cx="3896294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800" b="1" dirty="0" smtClean="0"/>
              <a:t>Конвертация в </a:t>
            </a:r>
            <a:r>
              <a:rPr lang="en-US" sz="1800" b="1" dirty="0" smtClean="0"/>
              <a:t>markdown</a:t>
            </a:r>
          </a:p>
          <a:p>
            <a:pPr algn="ctr"/>
            <a:r>
              <a:rPr lang="en-US" i="1" dirty="0" err="1" smtClean="0"/>
              <a:t>pandoc</a:t>
            </a:r>
            <a:endParaRPr lang="ru-RU" i="1" dirty="0" smtClean="0"/>
          </a:p>
        </p:txBody>
      </p:sp>
      <p:sp>
        <p:nvSpPr>
          <p:cNvPr id="5" name="Стрелка вниз 4"/>
          <p:cNvSpPr/>
          <p:nvPr/>
        </p:nvSpPr>
        <p:spPr>
          <a:xfrm>
            <a:off x="2388982" y="2474730"/>
            <a:ext cx="231126" cy="3287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71961" y="4195774"/>
            <a:ext cx="3896294" cy="8002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800" b="1" dirty="0" smtClean="0"/>
              <a:t>Заполнение шаблона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LangChain</a:t>
            </a:r>
            <a:endParaRPr lang="en-US" sz="1800" b="1" dirty="0" smtClean="0"/>
          </a:p>
          <a:p>
            <a:r>
              <a:rPr lang="en-US" i="1" dirty="0" smtClean="0"/>
              <a:t>{</a:t>
            </a:r>
            <a:r>
              <a:rPr lang="en-US" i="1" dirty="0" err="1" smtClean="0"/>
              <a:t>contract_text</a:t>
            </a:r>
            <a:r>
              <a:rPr lang="en-US" i="1" dirty="0" smtClean="0"/>
              <a:t>} – </a:t>
            </a:r>
            <a:r>
              <a:rPr lang="ru-RU" i="1" dirty="0" smtClean="0"/>
              <a:t>текст договора, </a:t>
            </a:r>
            <a:endParaRPr lang="en-US" i="1" dirty="0" smtClean="0"/>
          </a:p>
          <a:p>
            <a:r>
              <a:rPr lang="en-US" i="1" dirty="0" smtClean="0"/>
              <a:t>{</a:t>
            </a:r>
            <a:r>
              <a:rPr lang="en-US" i="1" dirty="0" err="1"/>
              <a:t>rules_text</a:t>
            </a:r>
            <a:r>
              <a:rPr lang="en-US" i="1" dirty="0" smtClean="0"/>
              <a:t>}</a:t>
            </a:r>
            <a:r>
              <a:rPr lang="ru-RU" i="1" dirty="0" smtClean="0"/>
              <a:t> – текст правил страхования</a:t>
            </a:r>
          </a:p>
        </p:txBody>
      </p:sp>
      <p:sp>
        <p:nvSpPr>
          <p:cNvPr id="11" name="Стрелка вниз 10"/>
          <p:cNvSpPr/>
          <p:nvPr/>
        </p:nvSpPr>
        <p:spPr>
          <a:xfrm>
            <a:off x="2388982" y="3752461"/>
            <a:ext cx="231126" cy="3287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930860" y="4195774"/>
            <a:ext cx="3896294" cy="107721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800" b="1" dirty="0" smtClean="0"/>
              <a:t>Отправка запроса в </a:t>
            </a:r>
            <a:r>
              <a:rPr lang="en-US" sz="1800" b="1" dirty="0" smtClean="0"/>
              <a:t>LLM </a:t>
            </a:r>
            <a:r>
              <a:rPr lang="ru-RU" sz="1800" b="1" dirty="0" smtClean="0"/>
              <a:t>через </a:t>
            </a:r>
            <a:r>
              <a:rPr lang="en-US" sz="1800" b="1" dirty="0" smtClean="0"/>
              <a:t>API</a:t>
            </a:r>
          </a:p>
          <a:p>
            <a:pPr algn="ctr"/>
            <a:r>
              <a:rPr lang="en-US" i="1" dirty="0"/>
              <a:t>API </a:t>
            </a:r>
            <a:r>
              <a:rPr lang="en-US" i="1" dirty="0">
                <a:hlinkClick r:id="rId4"/>
              </a:rPr>
              <a:t>https://</a:t>
            </a:r>
            <a:r>
              <a:rPr lang="en-US" i="1" dirty="0" smtClean="0">
                <a:hlinkClick r:id="rId4"/>
              </a:rPr>
              <a:t>api.vsegpt.ru/v1</a:t>
            </a:r>
            <a:r>
              <a:rPr lang="en-US" i="1" dirty="0"/>
              <a:t>, model google/gemini-2.5-flash-pre-05-20</a:t>
            </a:r>
            <a:endParaRPr lang="ru-RU" i="1" dirty="0" smtClean="0"/>
          </a:p>
        </p:txBody>
      </p:sp>
      <p:sp>
        <p:nvSpPr>
          <p:cNvPr id="8" name="Стрелка вправо 7"/>
          <p:cNvSpPr/>
          <p:nvPr/>
        </p:nvSpPr>
        <p:spPr>
          <a:xfrm>
            <a:off x="5240216" y="4393660"/>
            <a:ext cx="879231" cy="404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6930859" y="3059668"/>
            <a:ext cx="3896294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800" b="1" dirty="0" smtClean="0"/>
              <a:t>Разбор ответа</a:t>
            </a:r>
            <a:endParaRPr lang="en-US" sz="1800" b="1" dirty="0" smtClean="0"/>
          </a:p>
        </p:txBody>
      </p:sp>
      <p:sp>
        <p:nvSpPr>
          <p:cNvPr id="15" name="Стрелка вниз 14"/>
          <p:cNvSpPr/>
          <p:nvPr/>
        </p:nvSpPr>
        <p:spPr>
          <a:xfrm rot="10800000">
            <a:off x="8770122" y="3569037"/>
            <a:ext cx="217769" cy="396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6993629" y="1743748"/>
            <a:ext cx="3896294" cy="64633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800" b="1" dirty="0" smtClean="0"/>
              <a:t>Показ результата пользователю</a:t>
            </a:r>
            <a:endParaRPr lang="en-US" sz="1800" b="1" dirty="0" smtClean="0"/>
          </a:p>
        </p:txBody>
      </p:sp>
      <p:sp>
        <p:nvSpPr>
          <p:cNvPr id="22" name="Стрелка вниз 21"/>
          <p:cNvSpPr/>
          <p:nvPr/>
        </p:nvSpPr>
        <p:spPr>
          <a:xfrm rot="10800000">
            <a:off x="8770122" y="2526533"/>
            <a:ext cx="217769" cy="396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310</Words>
  <Application>Microsoft Office PowerPoint</Application>
  <PresentationFormat>Широкоэкранный</PresentationFormat>
  <Paragraphs>93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Calibri</vt:lpstr>
      <vt:lpstr>Noto Sans Symbols</vt:lpstr>
      <vt:lpstr>Avenir</vt:lpstr>
      <vt:lpstr>Arial</vt:lpstr>
      <vt:lpstr>Times New Roman</vt:lpstr>
      <vt:lpstr>Roboto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Evgeny Merzlikin</cp:lastModifiedBy>
  <cp:revision>15</cp:revision>
  <dcterms:modified xsi:type="dcterms:W3CDTF">2025-06-13T15:35:01Z</dcterms:modified>
</cp:coreProperties>
</file>